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2"/>
  </p:notesMasterIdLst>
  <p:sldIdLst>
    <p:sldId id="273" r:id="rId3"/>
    <p:sldId id="257" r:id="rId4"/>
    <p:sldId id="258" r:id="rId5"/>
    <p:sldId id="279" r:id="rId6"/>
    <p:sldId id="280" r:id="rId7"/>
    <p:sldId id="281" r:id="rId8"/>
    <p:sldId id="282" r:id="rId9"/>
    <p:sldId id="283" r:id="rId10"/>
    <p:sldId id="272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73"/>
            <p14:sldId id="257"/>
            <p14:sldId id="258"/>
            <p14:sldId id="279"/>
            <p14:sldId id="280"/>
            <p14:sldId id="281"/>
            <p14:sldId id="282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1B4686"/>
    <a:srgbClr val="ED6F9C"/>
    <a:srgbClr val="A27DB6"/>
    <a:srgbClr val="5F95CF"/>
    <a:srgbClr val="FCC13F"/>
    <a:srgbClr val="F49C4E"/>
    <a:srgbClr val="37B398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7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03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197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01990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9921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89419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2774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86961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3546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8470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7440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0454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5361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20305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7116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2882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55217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4893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94982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08660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60562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118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36878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786095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84684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946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72710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22875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09652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75539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84415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33288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05645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31237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48417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3514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4726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92781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1843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08226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38153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226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95903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889603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</a:t>
            </a:r>
            <a:br>
              <a:rPr lang="pl-PL" dirty="0"/>
            </a:br>
            <a:r>
              <a:rPr lang="pl-PL" dirty="0" err="1"/>
              <a:t>talking</a:t>
            </a:r>
            <a:r>
              <a:rPr lang="pl-PL" dirty="0"/>
              <a:t> </a:t>
            </a:r>
            <a:r>
              <a:rPr lang="pl-PL" dirty="0" err="1"/>
              <a:t>about</a:t>
            </a:r>
            <a:br>
              <a:rPr lang="pl-PL" dirty="0"/>
            </a:br>
            <a:r>
              <a:rPr lang="pl-PL" dirty="0"/>
              <a:t>the </a:t>
            </a:r>
            <a:r>
              <a:rPr lang="pl-PL" dirty="0" err="1"/>
              <a:t>future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491357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many ways we can talk about the future in English.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247810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and how we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 to.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and how we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will.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and how we use the present continuous.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going to, will 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and the present continuous for the future?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A578419E-EB00-4846-84D7-DA269862617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them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05" y="1035796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479857" y="1035795"/>
            <a:ext cx="3647987" cy="1106899"/>
          </a:xfrm>
          <a:prstGeom prst="wedgeRoundRectCallout">
            <a:avLst>
              <a:gd name="adj1" fmla="val -69111"/>
              <a:gd name="adj2" fmla="val 2130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Next year, I’m going to look for a new hobby and I’m not going to get up very late. I think I’ll be a lot happier. What about you?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626" y="1035796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636034" y="935665"/>
            <a:ext cx="3460149" cy="1207029"/>
          </a:xfrm>
          <a:prstGeom prst="wedgeRoundRectCallout">
            <a:avLst>
              <a:gd name="adj1" fmla="val 56752"/>
              <a:gd name="adj2" fmla="val 67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going to travel more. I’m visiting my sister in New Zealand in March; I can’t wait! When are you going to start your new hobby?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472" y="4937398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1466240" y="4861176"/>
            <a:ext cx="2528871" cy="1356636"/>
          </a:xfrm>
          <a:prstGeom prst="wedgeRoundRectCallout">
            <a:avLst>
              <a:gd name="adj1" fmla="val 64580"/>
              <a:gd name="adj2" fmla="val 732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conversation. Are the friends talking about the past, present or future?</a:t>
            </a:r>
          </a:p>
        </p:txBody>
      </p:sp>
      <p:sp>
        <p:nvSpPr>
          <p:cNvPr id="30" name="Shape 87"/>
          <p:cNvSpPr/>
          <p:nvPr/>
        </p:nvSpPr>
        <p:spPr>
          <a:xfrm>
            <a:off x="182509" y="3859628"/>
            <a:ext cx="2027233" cy="1001548"/>
          </a:xfrm>
          <a:prstGeom prst="cloudCallout">
            <a:avLst>
              <a:gd name="adj1" fmla="val 36685"/>
              <a:gd name="adj2" fmla="val 5248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future.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2292396" y="3499490"/>
            <a:ext cx="3501191" cy="1105566"/>
          </a:xfrm>
          <a:prstGeom prst="wedgeRoundRectCallout">
            <a:avLst>
              <a:gd name="adj1" fmla="val 20807"/>
              <a:gd name="adj2" fmla="val 6388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girl says: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going to look for a new hobby’.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this an </a:t>
            </a:r>
            <a:r>
              <a:rPr lang="en-US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plan or an intention? </a:t>
            </a:r>
          </a:p>
        </p:txBody>
      </p:sp>
      <p:sp>
        <p:nvSpPr>
          <p:cNvPr id="33" name="Shape 87"/>
          <p:cNvSpPr/>
          <p:nvPr/>
        </p:nvSpPr>
        <p:spPr>
          <a:xfrm>
            <a:off x="77108" y="2360958"/>
            <a:ext cx="3625782" cy="1248520"/>
          </a:xfrm>
          <a:prstGeom prst="cloudCallout">
            <a:avLst>
              <a:gd name="adj1" fmla="val 38267"/>
              <a:gd name="adj2" fmla="val 4518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An intention. She doesn’t have a specific date, but she has decided to do it.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" name="Rounded Rectangular Callout 33"/>
          <p:cNvSpPr/>
          <p:nvPr/>
        </p:nvSpPr>
        <p:spPr>
          <a:xfrm>
            <a:off x="5780366" y="2379967"/>
            <a:ext cx="3512425" cy="1100515"/>
          </a:xfrm>
          <a:prstGeom prst="wedgeRoundRectCallout">
            <a:avLst>
              <a:gd name="adj1" fmla="val -36180"/>
              <a:gd name="adj2" fmla="val 8800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girl says: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think I’ll be happier’.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this a fact or is it a prediction? Does she know for sure?</a:t>
            </a:r>
          </a:p>
        </p:txBody>
      </p:sp>
      <p:sp>
        <p:nvSpPr>
          <p:cNvPr id="35" name="Shape 87"/>
          <p:cNvSpPr/>
          <p:nvPr/>
        </p:nvSpPr>
        <p:spPr>
          <a:xfrm>
            <a:off x="9390509" y="2398733"/>
            <a:ext cx="2483530" cy="1389383"/>
          </a:xfrm>
          <a:prstGeom prst="cloudCallout">
            <a:avLst>
              <a:gd name="adj1" fmla="val -60644"/>
              <a:gd name="adj2" fmla="val 1420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She doesn’t know for sure. It’s a prediction.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6186236" y="4044155"/>
            <a:ext cx="3432422" cy="1036103"/>
          </a:xfrm>
          <a:prstGeom prst="wedgeRoundRectCallout">
            <a:avLst>
              <a:gd name="adj1" fmla="val -57162"/>
              <a:gd name="adj2" fmla="val 448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visiting my sister in New Zealand in March.’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this a plan/arrangement?</a:t>
            </a:r>
          </a:p>
        </p:txBody>
      </p:sp>
      <p:sp>
        <p:nvSpPr>
          <p:cNvPr id="39" name="Shape 87"/>
          <p:cNvSpPr/>
          <p:nvPr/>
        </p:nvSpPr>
        <p:spPr>
          <a:xfrm>
            <a:off x="9618658" y="3899160"/>
            <a:ext cx="2027233" cy="1001548"/>
          </a:xfrm>
          <a:prstGeom prst="cloudCallout">
            <a:avLst>
              <a:gd name="adj1" fmla="val -52180"/>
              <a:gd name="adj2" fmla="val 3068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6170456" y="5354588"/>
            <a:ext cx="3432422" cy="993419"/>
          </a:xfrm>
          <a:prstGeom prst="wedgeRoundRectCallout">
            <a:avLst>
              <a:gd name="adj1" fmla="val -56366"/>
              <a:gd name="adj2" fmla="val -3619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the plan </a:t>
            </a:r>
            <a:r>
              <a:rPr lang="en-US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 Does the boy have a date? </a:t>
            </a:r>
          </a:p>
        </p:txBody>
      </p:sp>
      <p:sp>
        <p:nvSpPr>
          <p:cNvPr id="41" name="Shape 87"/>
          <p:cNvSpPr/>
          <p:nvPr/>
        </p:nvSpPr>
        <p:spPr>
          <a:xfrm>
            <a:off x="9576876" y="5145206"/>
            <a:ext cx="2405858" cy="1298758"/>
          </a:xfrm>
          <a:prstGeom prst="cloudCallout">
            <a:avLst>
              <a:gd name="adj1" fmla="val -52180"/>
              <a:gd name="adj2" fmla="val 3068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Yes, it is </a:t>
            </a:r>
            <a:r>
              <a:rPr lang="en-US" sz="1600" i="1" dirty="0" err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organised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. The trip is in March.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" name="Rounded Rectangular Callout 41"/>
          <p:cNvSpPr/>
          <p:nvPr/>
        </p:nvSpPr>
        <p:spPr>
          <a:xfrm>
            <a:off x="3838864" y="2232792"/>
            <a:ext cx="1518585" cy="822704"/>
          </a:xfrm>
          <a:prstGeom prst="wedgeRoundRectCallout">
            <a:avLst>
              <a:gd name="adj1" fmla="val -73925"/>
              <a:gd name="adj2" fmla="val -44095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not sure, but definitely next year.</a:t>
            </a: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E37FF29B-A72D-458A-89A8-5344EF6C676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6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them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651057" y="1634619"/>
            <a:ext cx="4000249" cy="793856"/>
          </a:xfrm>
          <a:prstGeom prst="wedgeRoundRectCallout">
            <a:avLst>
              <a:gd name="adj1" fmla="val -57170"/>
              <a:gd name="adj2" fmla="val 1496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Next year, I’m going to look for a new hobby and I’m not going to get up very late. 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4834311" y="1634618"/>
            <a:ext cx="2030513" cy="645921"/>
          </a:xfrm>
          <a:prstGeom prst="wedgeRoundRectCallout">
            <a:avLst>
              <a:gd name="adj1" fmla="val 56752"/>
              <a:gd name="adj2" fmla="val 67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going to travel more. </a:t>
            </a:r>
          </a:p>
        </p:txBody>
      </p:sp>
      <p:sp>
        <p:nvSpPr>
          <p:cNvPr id="19" name="Shape 82"/>
          <p:cNvSpPr txBox="1">
            <a:spLocks/>
          </p:cNvSpPr>
          <p:nvPr/>
        </p:nvSpPr>
        <p:spPr>
          <a:xfrm>
            <a:off x="450601" y="977300"/>
            <a:ext cx="10877041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</a:t>
            </a:r>
            <a:r>
              <a:rPr lang="en-US" sz="26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Going to </a:t>
            </a: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future intentions or things we have decided to do.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748" y="2251842"/>
            <a:ext cx="986872" cy="986872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7347357" y="1541436"/>
            <a:ext cx="2587146" cy="936263"/>
          </a:xfrm>
          <a:prstGeom prst="wedgeRoundRectCallout">
            <a:avLst>
              <a:gd name="adj1" fmla="val 63525"/>
              <a:gd name="adj2" fmla="val 5105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is no </a:t>
            </a:r>
            <a:r>
              <a:rPr lang="en-US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plan at the moment. There is no date or time.</a:t>
            </a:r>
          </a:p>
        </p:txBody>
      </p:sp>
      <p:sp>
        <p:nvSpPr>
          <p:cNvPr id="24" name="Arc 23"/>
          <p:cNvSpPr/>
          <p:nvPr/>
        </p:nvSpPr>
        <p:spPr>
          <a:xfrm rot="5157138" flipV="1">
            <a:off x="6380912" y="1130687"/>
            <a:ext cx="1550752" cy="2242311"/>
          </a:xfrm>
          <a:prstGeom prst="arc">
            <a:avLst>
              <a:gd name="adj1" fmla="val 7904317"/>
              <a:gd name="adj2" fmla="val 1356671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Shape 82"/>
          <p:cNvSpPr txBox="1">
            <a:spLocks/>
          </p:cNvSpPr>
          <p:nvPr/>
        </p:nvSpPr>
        <p:spPr>
          <a:xfrm>
            <a:off x="411046" y="2789694"/>
            <a:ext cx="10877041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</a:t>
            </a:r>
            <a:r>
              <a:rPr lang="en-US" sz="26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 </a:t>
            </a: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future predictions or things we think or know.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endParaRPr lang="en-US" sz="26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651057" y="3410079"/>
            <a:ext cx="3647987" cy="551408"/>
          </a:xfrm>
          <a:prstGeom prst="wedgeRoundRectCallout">
            <a:avLst>
              <a:gd name="adj1" fmla="val -56391"/>
              <a:gd name="adj2" fmla="val 20073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think I’ll be a lot happier. </a:t>
            </a:r>
          </a:p>
        </p:txBody>
      </p:sp>
      <p:sp>
        <p:nvSpPr>
          <p:cNvPr id="28" name="Rounded Rectangular Callout 27"/>
          <p:cNvSpPr/>
          <p:nvPr/>
        </p:nvSpPr>
        <p:spPr>
          <a:xfrm>
            <a:off x="4689624" y="3369321"/>
            <a:ext cx="2587146" cy="936263"/>
          </a:xfrm>
          <a:prstGeom prst="wedgeRoundRectCallout">
            <a:avLst>
              <a:gd name="adj1" fmla="val 62998"/>
              <a:gd name="adj2" fmla="val -3640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 prediction. The girl is not sure; it is just something she thinks.</a:t>
            </a:r>
          </a:p>
        </p:txBody>
      </p:sp>
      <p:sp>
        <p:nvSpPr>
          <p:cNvPr id="29" name="Arc 28"/>
          <p:cNvSpPr/>
          <p:nvPr/>
        </p:nvSpPr>
        <p:spPr>
          <a:xfrm rot="5157138" flipV="1">
            <a:off x="3326087" y="2928270"/>
            <a:ext cx="1550752" cy="2242311"/>
          </a:xfrm>
          <a:prstGeom prst="arc">
            <a:avLst>
              <a:gd name="adj1" fmla="val 7437208"/>
              <a:gd name="adj2" fmla="val 1356671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7744449" y="3365979"/>
            <a:ext cx="2587146" cy="936263"/>
          </a:xfrm>
          <a:prstGeom prst="wedgeRoundRectCallout">
            <a:avLst>
              <a:gd name="adj1" fmla="val 37677"/>
              <a:gd name="adj2" fmla="val -6556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often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think/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don’t think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before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36" name="Shape 82"/>
          <p:cNvSpPr txBox="1">
            <a:spLocks/>
          </p:cNvSpPr>
          <p:nvPr/>
        </p:nvSpPr>
        <p:spPr>
          <a:xfrm>
            <a:off x="355066" y="4566798"/>
            <a:ext cx="11122701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3. The present continuous for future </a:t>
            </a:r>
            <a:r>
              <a:rPr lang="en-US" sz="26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plans/arrangements.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endParaRPr lang="en-US" sz="26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450601" y="5331440"/>
            <a:ext cx="3040447" cy="687112"/>
          </a:xfrm>
          <a:prstGeom prst="wedgeRoundRectCallout">
            <a:avLst>
              <a:gd name="adj1" fmla="val 56752"/>
              <a:gd name="adj2" fmla="val 67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visiting my sister in New Zealand in March.</a:t>
            </a:r>
          </a:p>
        </p:txBody>
      </p:sp>
      <p:sp>
        <p:nvSpPr>
          <p:cNvPr id="42" name="Rounded Rectangular Callout 41"/>
          <p:cNvSpPr/>
          <p:nvPr/>
        </p:nvSpPr>
        <p:spPr>
          <a:xfrm>
            <a:off x="3980980" y="5076077"/>
            <a:ext cx="3525289" cy="1051768"/>
          </a:xfrm>
          <a:prstGeom prst="wedgeRoundRectCallout">
            <a:avLst>
              <a:gd name="adj1" fmla="val 57965"/>
              <a:gd name="adj2" fmla="val -4549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plan is definitely </a:t>
            </a:r>
            <a:r>
              <a:rPr lang="en-US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 The boy has a date.  He probably has his plane ticket!</a:t>
            </a:r>
          </a:p>
        </p:txBody>
      </p:sp>
      <p:sp>
        <p:nvSpPr>
          <p:cNvPr id="43" name="Arc 42"/>
          <p:cNvSpPr/>
          <p:nvPr/>
        </p:nvSpPr>
        <p:spPr>
          <a:xfrm rot="5157138" flipV="1">
            <a:off x="2663760" y="4884263"/>
            <a:ext cx="1550752" cy="2242311"/>
          </a:xfrm>
          <a:prstGeom prst="arc">
            <a:avLst>
              <a:gd name="adj1" fmla="val 7437208"/>
              <a:gd name="adj2" fmla="val 1356671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Pentagon 43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with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going to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6" name="Google Shape;65;p15">
            <a:extLst>
              <a:ext uri="{FF2B5EF4-FFF2-40B4-BE49-F238E27FC236}">
                <a16:creationId xmlns:a16="http://schemas.microsoft.com/office/drawing/2014/main" id="{8E3B966D-8E45-4684-AB81-8A158A107BB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7483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19" grpId="0"/>
      <p:bldP spid="22" grpId="0" animBg="1"/>
      <p:bldP spid="24" grpId="0" animBg="1"/>
      <p:bldP spid="25" grpId="0"/>
      <p:bldP spid="27" grpId="0" animBg="1"/>
      <p:bldP spid="28" grpId="0" animBg="1"/>
      <p:bldP spid="29" grpId="0" animBg="1"/>
      <p:bldP spid="31" grpId="0" animBg="1"/>
      <p:bldP spid="36" grpId="0"/>
      <p:bldP spid="38" grpId="0" animBg="1"/>
      <p:bldP spid="42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use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 to?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242681"/>
              </p:ext>
            </p:extLst>
          </p:nvPr>
        </p:nvGraphicFramePr>
        <p:xfrm>
          <a:off x="275336" y="1009173"/>
          <a:ext cx="6690283" cy="5273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8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8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83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009">
                <a:tc gridSpan="4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going to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travel.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going to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 not (’m not)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travel.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 not (isn’t)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aren’t (aren’t)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eat?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(Where) are 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458" y="398167"/>
            <a:ext cx="986872" cy="986872"/>
          </a:xfrm>
          <a:prstGeom prst="rect">
            <a:avLst/>
          </a:prstGeom>
        </p:spPr>
      </p:pic>
      <p:sp>
        <p:nvSpPr>
          <p:cNvPr id="25" name="Rounded Rectangular Callout 24"/>
          <p:cNvSpPr/>
          <p:nvPr/>
        </p:nvSpPr>
        <p:spPr>
          <a:xfrm>
            <a:off x="7272332" y="1048000"/>
            <a:ext cx="2574565" cy="1167514"/>
          </a:xfrm>
          <a:prstGeom prst="wedgeRoundRectCallout">
            <a:avLst>
              <a:gd name="adj1" fmla="val 59284"/>
              <a:gd name="adj2" fmla="val -3778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in the table and match the words below to the patterns.</a:t>
            </a:r>
          </a:p>
        </p:txBody>
      </p:sp>
      <p:sp>
        <p:nvSpPr>
          <p:cNvPr id="5" name="Rectangle 4"/>
          <p:cNvSpPr/>
          <p:nvPr/>
        </p:nvSpPr>
        <p:spPr>
          <a:xfrm>
            <a:off x="8805005" y="2414669"/>
            <a:ext cx="7237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to be</a:t>
            </a:r>
            <a:endParaRPr lang="en-GB" sz="1600" b="1" i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576654" y="2414669"/>
            <a:ext cx="903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subject 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718625" y="2414669"/>
            <a:ext cx="1544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err="1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verb</a:t>
            </a:r>
            <a:r>
              <a:rPr lang="it-IT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 infinitive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336458" y="1807261"/>
            <a:ext cx="10426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going to</a:t>
            </a:r>
            <a:endParaRPr lang="en-GB" sz="1600" b="1" i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605534" y="1349443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978805" y="3030392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605534" y="4790953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304601" y="4783062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986555"/>
              </p:ext>
            </p:extLst>
          </p:nvPr>
        </p:nvGraphicFramePr>
        <p:xfrm>
          <a:off x="7199298" y="4432031"/>
          <a:ext cx="4673993" cy="16764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52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1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9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009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to be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(+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</a:rPr>
                        <a:t> or -)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am/’m not.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 v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is/isn’t.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 v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are/aren’t.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5" name="Rounded Rectangular Callout 44"/>
          <p:cNvSpPr/>
          <p:nvPr/>
        </p:nvSpPr>
        <p:spPr>
          <a:xfrm>
            <a:off x="7199298" y="3005955"/>
            <a:ext cx="4063339" cy="1167514"/>
          </a:xfrm>
          <a:prstGeom prst="wedgeRoundRectCallout">
            <a:avLst>
              <a:gd name="adj1" fmla="val 29727"/>
              <a:gd name="adj2" fmla="val -6350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Remember that with closed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(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yes/no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), we use short answers. What is missing from the pattern?</a:t>
            </a:r>
          </a:p>
        </p:txBody>
      </p:sp>
      <p:sp>
        <p:nvSpPr>
          <p:cNvPr id="47" name="Rectangle 46"/>
          <p:cNvSpPr/>
          <p:nvPr/>
        </p:nvSpPr>
        <p:spPr>
          <a:xfrm>
            <a:off x="9034814" y="4774304"/>
            <a:ext cx="9252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subject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4CCD8D6C-7E60-45CA-B5D4-26D3F8BA6A4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87607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-3.7037E-7 L -0.52591 -0.1518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02" y="-7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118 -0.00208 L -0.35899 0.0888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91" y="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0.00208 L -0.43451 0.34421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32" y="1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95833E-6 -4.44444E-6 L -0.51145 0.4361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73" y="2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5" grpId="0"/>
      <p:bldP spid="5" grpId="1"/>
      <p:bldP spid="27" grpId="0"/>
      <p:bldP spid="27" grpId="1"/>
      <p:bldP spid="28" grpId="0"/>
      <p:bldP spid="28" grpId="1"/>
      <p:bldP spid="29" grpId="0"/>
      <p:bldP spid="29" grpId="1"/>
      <p:bldP spid="31" grpId="0"/>
      <p:bldP spid="36" grpId="0"/>
      <p:bldP spid="38" grpId="0"/>
      <p:bldP spid="43" grpId="0"/>
      <p:bldP spid="45" grpId="0" animBg="1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use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 to?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575880"/>
              </p:ext>
            </p:extLst>
          </p:nvPr>
        </p:nvGraphicFramePr>
        <p:xfrm>
          <a:off x="217349" y="885411"/>
          <a:ext cx="6690283" cy="5273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8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8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83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009">
                <a:tc gridSpan="4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going to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travel.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going to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 not (‘m not)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travel.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 not (isn’t)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aren’t (aren’t)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going to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going to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eat?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(Where) are 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384" y="342984"/>
            <a:ext cx="1332378" cy="1332378"/>
          </a:xfrm>
          <a:prstGeom prst="rect">
            <a:avLst/>
          </a:prstGeom>
        </p:spPr>
      </p:pic>
      <p:sp>
        <p:nvSpPr>
          <p:cNvPr id="25" name="Rounded Rectangular Callout 24"/>
          <p:cNvSpPr/>
          <p:nvPr/>
        </p:nvSpPr>
        <p:spPr>
          <a:xfrm>
            <a:off x="7272332" y="1047999"/>
            <a:ext cx="2786068" cy="1313063"/>
          </a:xfrm>
          <a:prstGeom prst="wedgeRoundRectCallout">
            <a:avLst>
              <a:gd name="adj1" fmla="val 59284"/>
              <a:gd name="adj2" fmla="val -3778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verb infinitive is what you find in a dictionary.</a:t>
            </a:r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172849"/>
              </p:ext>
            </p:extLst>
          </p:nvPr>
        </p:nvGraphicFramePr>
        <p:xfrm>
          <a:off x="7103764" y="2766549"/>
          <a:ext cx="4673993" cy="16764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52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1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9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009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,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to be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(+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</a:rPr>
                        <a:t> or -)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 rowSpan="3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am/’m not.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 v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is/isn’t.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 v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are/aren’t.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Arc 18"/>
          <p:cNvSpPr/>
          <p:nvPr/>
        </p:nvSpPr>
        <p:spPr>
          <a:xfrm rot="1543614" flipH="1">
            <a:off x="5945399" y="1094711"/>
            <a:ext cx="1829897" cy="677981"/>
          </a:xfrm>
          <a:prstGeom prst="arc">
            <a:avLst>
              <a:gd name="adj1" fmla="val 12699809"/>
              <a:gd name="adj2" fmla="val 4655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7103764" y="4597209"/>
            <a:ext cx="2449669" cy="752713"/>
          </a:xfrm>
          <a:prstGeom prst="wedgeRoundRectCallout">
            <a:avLst>
              <a:gd name="adj1" fmla="val 59284"/>
              <a:gd name="adj2" fmla="val -3778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 we invert the verb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and the subject.</a:t>
            </a:r>
          </a:p>
        </p:txBody>
      </p:sp>
      <p:sp>
        <p:nvSpPr>
          <p:cNvPr id="21" name="Arc 20"/>
          <p:cNvSpPr/>
          <p:nvPr/>
        </p:nvSpPr>
        <p:spPr>
          <a:xfrm flipH="1" flipV="1">
            <a:off x="-538663" y="4536396"/>
            <a:ext cx="8202305" cy="1776315"/>
          </a:xfrm>
          <a:prstGeom prst="arc">
            <a:avLst>
              <a:gd name="adj1" fmla="val 10694443"/>
              <a:gd name="adj2" fmla="val 1945013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Arc 22"/>
          <p:cNvSpPr/>
          <p:nvPr/>
        </p:nvSpPr>
        <p:spPr>
          <a:xfrm rot="2147430" flipH="1" flipV="1">
            <a:off x="1027370" y="5383897"/>
            <a:ext cx="1184277" cy="940040"/>
          </a:xfrm>
          <a:prstGeom prst="arc">
            <a:avLst>
              <a:gd name="adj1" fmla="val 11051559"/>
              <a:gd name="adj2" fmla="val 15981978"/>
            </a:avLst>
          </a:prstGeom>
          <a:ln>
            <a:headEnd type="arrow" w="med" len="med"/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Pentagon 25"/>
          <p:cNvSpPr/>
          <p:nvPr/>
        </p:nvSpPr>
        <p:spPr>
          <a:xfrm>
            <a:off x="8986430" y="546564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the present continuous and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will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sentences?</a:t>
            </a: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A35C190F-F049-411E-979B-E1F367D9CD8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75281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9" grpId="0" animBg="1"/>
      <p:bldP spid="20" grpId="0" animBg="1"/>
      <p:bldP spid="21" grpId="0" animBg="1"/>
      <p:bldP spid="23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43922" y="33068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108391"/>
              </p:ext>
            </p:extLst>
          </p:nvPr>
        </p:nvGraphicFramePr>
        <p:xfrm>
          <a:off x="275336" y="1070863"/>
          <a:ext cx="4569619" cy="5273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8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6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009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rgbClr val="1B4686"/>
                          </a:solidFill>
                          <a:latin typeface="Open Sans"/>
                        </a:rPr>
                        <a:t>verb -</a:t>
                      </a:r>
                      <a:r>
                        <a:rPr lang="en-US" sz="1600" b="1" i="1">
                          <a:solidFill>
                            <a:srgbClr val="1B4686"/>
                          </a:solidFill>
                          <a:latin typeface="Open Sans"/>
                        </a:rPr>
                        <a:t>ing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rgbClr val="1B4686"/>
                          </a:solidFill>
                          <a:latin typeface="Open Sans"/>
                        </a:rPr>
                        <a:t>verb -</a:t>
                      </a:r>
                      <a:r>
                        <a:rPr lang="en-US" sz="1600" b="1" i="1">
                          <a:solidFill>
                            <a:srgbClr val="1B4686"/>
                          </a:solidFill>
                          <a:latin typeface="Open Sans"/>
                        </a:rPr>
                        <a:t>ing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 not (’m not)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 not (isn’t)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aren’t (aren’t)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week)?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(Where) are 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908" y="827365"/>
            <a:ext cx="855317" cy="855317"/>
          </a:xfrm>
          <a:prstGeom prst="rect">
            <a:avLst/>
          </a:prstGeom>
        </p:spPr>
      </p:pic>
      <p:sp>
        <p:nvSpPr>
          <p:cNvPr id="19" name="Shape 82"/>
          <p:cNvSpPr txBox="1">
            <a:spLocks/>
          </p:cNvSpPr>
          <p:nvPr/>
        </p:nvSpPr>
        <p:spPr>
          <a:xfrm>
            <a:off x="143922" y="636082"/>
            <a:ext cx="3799223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 continuous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0" name="Shape 82"/>
          <p:cNvSpPr txBox="1">
            <a:spLocks/>
          </p:cNvSpPr>
          <p:nvPr/>
        </p:nvSpPr>
        <p:spPr>
          <a:xfrm>
            <a:off x="6984178" y="1479106"/>
            <a:ext cx="3799223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endParaRPr lang="en-US" sz="26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42797"/>
              </p:ext>
            </p:extLst>
          </p:nvPr>
        </p:nvGraphicFramePr>
        <p:xfrm>
          <a:off x="7001301" y="2071758"/>
          <a:ext cx="4878914" cy="44805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2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3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009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I/You/He/She/It/We/They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go.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not (won’t)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I/You/He/She/It/We/They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 not/won’t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go.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will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</a:t>
                      </a:r>
                      <a:r>
                        <a:rPr lang="en-US" sz="1600" b="1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</a:t>
                      </a:r>
                    </a:p>
                    <a:p>
                      <a:r>
                        <a:rPr lang="en-US" sz="1600" b="1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it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" name="Rounded Rectangular Callout 22"/>
          <p:cNvSpPr/>
          <p:nvPr/>
        </p:nvSpPr>
        <p:spPr>
          <a:xfrm>
            <a:off x="5053963" y="1800035"/>
            <a:ext cx="1738330" cy="1097991"/>
          </a:xfrm>
          <a:prstGeom prst="wedgeRoundRectCallout">
            <a:avLst>
              <a:gd name="adj1" fmla="val 18774"/>
              <a:gd name="adj2" fmla="val -6556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Use the words below to complete the gaps.</a:t>
            </a:r>
          </a:p>
        </p:txBody>
      </p:sp>
      <p:sp>
        <p:nvSpPr>
          <p:cNvPr id="3" name="Rectangle 2"/>
          <p:cNvSpPr/>
          <p:nvPr/>
        </p:nvSpPr>
        <p:spPr>
          <a:xfrm>
            <a:off x="5054815" y="2898026"/>
            <a:ext cx="10997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not to be</a:t>
            </a:r>
            <a:endParaRPr lang="en-GB" sz="1600" b="1" i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06595" y="2898026"/>
            <a:ext cx="564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will</a:t>
            </a:r>
            <a:endParaRPr lang="en-GB" sz="1600" b="1" i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054815" y="3341549"/>
            <a:ext cx="1521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err="1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verb</a:t>
            </a:r>
            <a:r>
              <a:rPr lang="it-IT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 infinitive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53963" y="3729644"/>
            <a:ext cx="10891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verb -</a:t>
            </a:r>
            <a:r>
              <a:rPr lang="en-US" sz="1600" b="1" i="1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ing</a:t>
            </a:r>
            <a:endParaRPr lang="en-GB" sz="1600" b="1" i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025320" y="4222708"/>
            <a:ext cx="903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subject 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74601" y="3067303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74601" y="4842726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107137" y="4842726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285908" y="2391239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0956601" y="5012003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/>
                <a:ea typeface="Open Sans" charset="0"/>
                <a:cs typeface="Open Sans" charset="0"/>
              </a:rPr>
              <a:t>?</a:t>
            </a:r>
            <a:endParaRPr lang="en-GB" sz="1600" b="1" dirty="0">
              <a:solidFill>
                <a:srgbClr val="1B4686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B99FFECE-C78C-4DBB-B7A6-4A2AA048AE8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4320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75E-6 -0.00416 L -0.23138 0.02639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76" y="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95833E-6 2.22222E-6 L -0.22747 0.0916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80" y="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75E-6 1.48148E-6 L -0.10716 0.16342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65" y="8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17 0.01459 L 0.25234 -0.07523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69" y="-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125E-6 4.44444E-6 L 0.43308 0.24375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54" y="12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 animBg="1"/>
      <p:bldP spid="3" grpId="0"/>
      <p:bldP spid="3" grpId="1"/>
      <p:bldP spid="26" grpId="0"/>
      <p:bldP spid="26" grpId="1"/>
      <p:bldP spid="30" grpId="0"/>
      <p:bldP spid="30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7" grpId="0"/>
      <p:bldP spid="37" grpId="1"/>
      <p:bldP spid="39" grpId="0"/>
      <p:bldP spid="39" grpId="1"/>
      <p:bldP spid="40" grpId="0"/>
      <p:bldP spid="4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43922" y="33068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920518"/>
              </p:ext>
            </p:extLst>
          </p:nvPr>
        </p:nvGraphicFramePr>
        <p:xfrm>
          <a:off x="275336" y="1070863"/>
          <a:ext cx="4569619" cy="5273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8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6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009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verb -</a:t>
                      </a:r>
                      <a:r>
                        <a:rPr lang="en-US" sz="1600" b="1" i="1" dirty="0" err="1">
                          <a:solidFill>
                            <a:srgbClr val="1B4686"/>
                          </a:solidFill>
                          <a:latin typeface="Open Sans"/>
                        </a:rPr>
                        <a:t>ing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verb -</a:t>
                      </a:r>
                      <a:r>
                        <a:rPr lang="en-US" sz="1600" b="1" i="1" dirty="0" err="1">
                          <a:solidFill>
                            <a:srgbClr val="1B4686"/>
                          </a:solidFill>
                          <a:latin typeface="Open Sans"/>
                        </a:rPr>
                        <a:t>ing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am not (‘m not)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 not (isn’t)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aren’t (aren’t)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94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verb -</a:t>
                      </a:r>
                      <a:r>
                        <a:rPr lang="en-US" sz="1600" b="1" i="1" dirty="0" err="1">
                          <a:solidFill>
                            <a:srgbClr val="1B4686"/>
                          </a:solidFill>
                          <a:latin typeface="Open Sans"/>
                        </a:rPr>
                        <a:t>ing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am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working (next week)?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is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she/he/it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(Where) are 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you/we/they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177" y="4215831"/>
            <a:ext cx="1166725" cy="1166725"/>
          </a:xfrm>
          <a:prstGeom prst="rect">
            <a:avLst/>
          </a:prstGeom>
        </p:spPr>
      </p:pic>
      <p:sp>
        <p:nvSpPr>
          <p:cNvPr id="19" name="Shape 82"/>
          <p:cNvSpPr txBox="1">
            <a:spLocks/>
          </p:cNvSpPr>
          <p:nvPr/>
        </p:nvSpPr>
        <p:spPr>
          <a:xfrm>
            <a:off x="143922" y="636082"/>
            <a:ext cx="3799223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 continuous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901491"/>
              </p:ext>
            </p:extLst>
          </p:nvPr>
        </p:nvGraphicFramePr>
        <p:xfrm>
          <a:off x="7035157" y="1070863"/>
          <a:ext cx="4913540" cy="44805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2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1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29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I/You/He/She/It/We/They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go.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not (won’t)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I/You/He/She/It/We/They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 not/won’t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go.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46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nl-NL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qu. word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+ )</a:t>
                      </a:r>
                    </a:p>
                    <a:p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err="1">
                          <a:solidFill>
                            <a:srgbClr val="1B4686"/>
                          </a:solidFill>
                          <a:latin typeface="Open Sans"/>
                        </a:rPr>
                        <a:t>verb</a:t>
                      </a:r>
                      <a:r>
                        <a:rPr lang="it-IT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4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(Where) will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I/you/he/she/it/we/they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/>
                        </a:rPr>
                        <a:t>go?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" name="Rounded Rectangular Callout 22"/>
          <p:cNvSpPr/>
          <p:nvPr/>
        </p:nvSpPr>
        <p:spPr>
          <a:xfrm>
            <a:off x="4986286" y="1044829"/>
            <a:ext cx="1878538" cy="1812013"/>
          </a:xfrm>
          <a:prstGeom prst="wedgeRoundRectCallout">
            <a:avLst>
              <a:gd name="adj1" fmla="val 11591"/>
              <a:gd name="adj2" fmla="val 6174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short answers for the present continuous are the same as with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going to.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0" name="Shape 82"/>
          <p:cNvSpPr txBox="1">
            <a:spLocks/>
          </p:cNvSpPr>
          <p:nvPr/>
        </p:nvSpPr>
        <p:spPr>
          <a:xfrm>
            <a:off x="7030671" y="614994"/>
            <a:ext cx="3799223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endParaRPr lang="en-US" sz="26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603978"/>
              </p:ext>
            </p:extLst>
          </p:nvPr>
        </p:nvGraphicFramePr>
        <p:xfrm>
          <a:off x="7014233" y="5486400"/>
          <a:ext cx="3934707" cy="13716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27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3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3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5656"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960">
                <a:tc>
                  <a:txBody>
                    <a:bodyPr/>
                    <a:lstStyle/>
                    <a:p>
                      <a:r>
                        <a:rPr lang="en-US" sz="1400" b="1" i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400" b="1" i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1B4686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400" b="1" dirty="0">
                        <a:solidFill>
                          <a:srgbClr val="1B4686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1" dirty="0">
                          <a:solidFill>
                            <a:srgbClr val="1B4686"/>
                          </a:solidFill>
                          <a:latin typeface="Open Sans"/>
                        </a:rPr>
                        <a:t>will/won’t</a:t>
                      </a:r>
                      <a:endParaRPr lang="en-GB" sz="1400" b="1" i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8705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US" sz="14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Yes/No,</a:t>
                      </a:r>
                      <a:endParaRPr lang="en-GB" sz="14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I/you/he/</a:t>
                      </a:r>
                    </a:p>
                    <a:p>
                      <a:r>
                        <a:rPr lang="en-US" sz="14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she/it/we/</a:t>
                      </a:r>
                    </a:p>
                    <a:p>
                      <a:r>
                        <a:rPr lang="en-US" sz="1400" b="1" dirty="0">
                          <a:solidFill>
                            <a:srgbClr val="00A7E3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they</a:t>
                      </a:r>
                      <a:endParaRPr lang="en-GB" sz="1400" b="1" dirty="0">
                        <a:solidFill>
                          <a:srgbClr val="00A7E3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A7E3"/>
                          </a:solidFill>
                          <a:latin typeface="Open Sans"/>
                        </a:rPr>
                        <a:t>will/won’t.</a:t>
                      </a:r>
                      <a:endParaRPr lang="en-GB" sz="1400" b="1" dirty="0">
                        <a:solidFill>
                          <a:srgbClr val="00A7E3"/>
                        </a:solidFill>
                        <a:latin typeface="Open Sans"/>
                      </a:endParaRPr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8" name="Rounded Rectangular Callout 27"/>
          <p:cNvSpPr/>
          <p:nvPr/>
        </p:nvSpPr>
        <p:spPr>
          <a:xfrm>
            <a:off x="4990325" y="5534657"/>
            <a:ext cx="1878538" cy="796401"/>
          </a:xfrm>
          <a:prstGeom prst="wedgeRoundRectCallout">
            <a:avLst>
              <a:gd name="adj1" fmla="val 13771"/>
              <a:gd name="adj2" fmla="val -7927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short answers for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9" name="Arc 28"/>
          <p:cNvSpPr/>
          <p:nvPr/>
        </p:nvSpPr>
        <p:spPr>
          <a:xfrm rot="3256101">
            <a:off x="5864331" y="5489767"/>
            <a:ext cx="1600294" cy="1643335"/>
          </a:xfrm>
          <a:prstGeom prst="arc">
            <a:avLst>
              <a:gd name="adj1" fmla="val 11939053"/>
              <a:gd name="adj2" fmla="val 1530023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Pentagon 30"/>
          <p:cNvSpPr/>
          <p:nvPr/>
        </p:nvSpPr>
        <p:spPr>
          <a:xfrm>
            <a:off x="10948940" y="5975929"/>
            <a:ext cx="1323600" cy="710258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36" name="Rounded Rectangular Callout 35"/>
          <p:cNvSpPr/>
          <p:nvPr/>
        </p:nvSpPr>
        <p:spPr>
          <a:xfrm>
            <a:off x="5005949" y="3234501"/>
            <a:ext cx="1878538" cy="829229"/>
          </a:xfrm>
          <a:prstGeom prst="wedgeRoundRectCallout">
            <a:avLst>
              <a:gd name="adj1" fmla="val 24669"/>
              <a:gd name="adj2" fmla="val 754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the bare </a:t>
            </a:r>
            <a:r>
              <a:rPr lang="it-IT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infinitive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– there is no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8" name="Arc 37"/>
          <p:cNvSpPr/>
          <p:nvPr/>
        </p:nvSpPr>
        <p:spPr>
          <a:xfrm rot="21264138">
            <a:off x="6090950" y="3630116"/>
            <a:ext cx="4505711" cy="921497"/>
          </a:xfrm>
          <a:prstGeom prst="arc">
            <a:avLst>
              <a:gd name="adj1" fmla="val 11448518"/>
              <a:gd name="adj2" fmla="val 2154039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03D04680-7F77-4F82-A8CB-0C98DFFA307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347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 animBg="1"/>
      <p:bldP spid="29" grpId="0" animBg="1"/>
      <p:bldP spid="31" grpId="0" animBg="1"/>
      <p:bldP spid="36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I think I………………………..(watch) TV this evening. I’m too tired to play football.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My brother……………………….(start) guitar lessons next week at the local community </a:t>
            </a:r>
            <a:r>
              <a:rPr lang="en-US" sz="1600" dirty="0" err="1"/>
              <a:t>centre</a:t>
            </a:r>
            <a:r>
              <a:rPr lang="en-US" sz="1600" dirty="0"/>
              <a:t>. I think </a:t>
            </a:r>
          </a:p>
          <a:p>
            <a:r>
              <a:rPr lang="en-US" sz="1600" dirty="0"/>
              <a:t>    </a:t>
            </a:r>
          </a:p>
          <a:p>
            <a:r>
              <a:rPr lang="en-US" sz="1600" dirty="0"/>
              <a:t>     he……………….(enjoy) it.</a:t>
            </a:r>
          </a:p>
          <a:p>
            <a:endParaRPr lang="en-US" sz="1600" dirty="0"/>
          </a:p>
          <a:p>
            <a:endParaRPr lang="en-US" sz="1600" dirty="0"/>
          </a:p>
          <a:p>
            <a:pPr marL="342900" indent="-342900">
              <a:buAutoNum type="arabicPeriod" startAt="3"/>
            </a:pPr>
            <a:r>
              <a:rPr lang="en-US" sz="1600" dirty="0"/>
              <a:t>Next year, I…………………………….(do) more exercise. I need to find a really good gym first.</a:t>
            </a:r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r>
              <a:rPr lang="en-US" sz="1600" dirty="0"/>
              <a:t>My parents…………………………(not travel) to my cousin’s wedding because it’s too far.</a:t>
            </a:r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r>
              <a:rPr lang="en-US" sz="1600" dirty="0"/>
              <a:t>Charlie…………………………(not arrive) on time because he…………………..(not finish) work until 7.30pm.</a:t>
            </a:r>
          </a:p>
          <a:p>
            <a:endParaRPr lang="en-US" sz="1600" dirty="0"/>
          </a:p>
          <a:p>
            <a:pPr marL="342900" indent="-342900">
              <a:buAutoNum type="arabicPeriod" startAt="3"/>
            </a:pPr>
            <a:endParaRPr lang="en-US" sz="1600" dirty="0"/>
          </a:p>
          <a:p>
            <a:r>
              <a:rPr lang="en-US" sz="1600" dirty="0"/>
              <a:t>6.   A. What…………………………………..(do) this weekend? B. I……………………………..(tidy)  my room – very boring!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Fill the gaps with the correct future form.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62119" y="1355748"/>
            <a:ext cx="13818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’ll/will watch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155855" y="2114648"/>
            <a:ext cx="14421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’s/is starting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90825" y="2669929"/>
            <a:ext cx="14029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’ll/will enjoy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005730" y="3380023"/>
            <a:ext cx="20001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’m/am going to do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025792" y="4086895"/>
            <a:ext cx="17155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aren’t travelling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005730" y="3814833"/>
            <a:ext cx="22709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aren’t going to travel/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552784" y="4831636"/>
            <a:ext cx="21066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will not/won’t arrive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438943" y="4834497"/>
            <a:ext cx="1521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isn’t finishing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718497" y="5541730"/>
            <a:ext cx="1529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are you doing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718497" y="5248706"/>
            <a:ext cx="21452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are you going to do/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537375" y="5548191"/>
            <a:ext cx="20826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A7E3"/>
                </a:solidFill>
              </a:rPr>
              <a:t>’m/am going to tidy</a:t>
            </a: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B085CE83-E528-4E4A-AE34-57A0260C2C7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4119</TotalTime>
  <Words>1558</Words>
  <Application>Microsoft Office PowerPoint</Application>
  <PresentationFormat>Widescreen</PresentationFormat>
  <Paragraphs>347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A2 talking about the future </vt:lpstr>
      <vt:lpstr>There are many ways we can talk about the future in English.</vt:lpstr>
      <vt:lpstr>Function: When do we use them?</vt:lpstr>
      <vt:lpstr>Function: When do we use them?</vt:lpstr>
      <vt:lpstr>Form: How do we use going to?</vt:lpstr>
      <vt:lpstr>Form: How do we use going to?</vt:lpstr>
      <vt:lpstr>Form: How do we make sentences?</vt:lpstr>
      <vt:lpstr>Form: How do we make sentences?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112</cp:revision>
  <dcterms:modified xsi:type="dcterms:W3CDTF">2019-12-05T09:19:14Z</dcterms:modified>
</cp:coreProperties>
</file>